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4"/>
  </p:handoutMasterIdLst>
  <p:sldIdLst>
    <p:sldId id="344" r:id="rId4"/>
    <p:sldId id="266" r:id="rId6"/>
    <p:sldId id="257" r:id="rId7"/>
    <p:sldId id="261" r:id="rId8"/>
    <p:sldId id="311" r:id="rId9"/>
    <p:sldId id="289" r:id="rId10"/>
    <p:sldId id="291" r:id="rId11"/>
    <p:sldId id="309" r:id="rId12"/>
    <p:sldId id="34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220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proportion(%)</c:v>
                </c:pt>
              </c:strCache>
            </c:strRef>
          </c:tx>
          <c:spPr>
            <a:solidFill>
              <a:schemeClr val="accent1"/>
            </a:solidFill>
            <a:ln w="12700" cmpd="sng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 c:formatCode="0%">
                  <c:v>Curcumin</c:v>
                </c:pt>
                <c:pt idx="1" c:formatCode="0%">
                  <c:v>Bisdemethoxycurcumin</c:v>
                </c:pt>
                <c:pt idx="2" c:formatCode="0%">
                  <c:v>Dihydrocurcumin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19063"/>
        <c:axId val="586916457"/>
      </c:barChart>
      <c:catAx>
        <c:axId val="486190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6916457"/>
        <c:crosses val="autoZero"/>
        <c:auto val="1"/>
        <c:lblAlgn val="ctr"/>
        <c:lblOffset val="100"/>
        <c:noMultiLvlLbl val="0"/>
      </c:catAx>
      <c:valAx>
        <c:axId val="58691645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619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  <a:alpha val="56000"/>
      </a:schemeClr>
    </a:solidFill>
    <a:ln w="12700" cmpd="sng">
      <a:solidFill>
        <a:schemeClr val="accent1"/>
      </a:solidFill>
      <a:prstDash val="solid"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川药：江油的附子、绵阳的麦冬、灌县的川穹、石柱的黄连、遂宁的白芷等；云药比如文山三七；槟榔、砂仁、巴戟天、益智仁是我国著名的“四大南药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0" y="3921792"/>
            <a:ext cx="3691856" cy="2936208"/>
          </a:xfrm>
          <a:custGeom>
            <a:avLst/>
            <a:gdLst>
              <a:gd name="connsiteX0" fmla="*/ 928699 w 3691856"/>
              <a:gd name="connsiteY0" fmla="*/ 0 h 2936208"/>
              <a:gd name="connsiteX1" fmla="*/ 3691856 w 3691856"/>
              <a:gd name="connsiteY1" fmla="*/ 2763157 h 2936208"/>
              <a:gd name="connsiteX2" fmla="*/ 3683118 w 3691856"/>
              <a:gd name="connsiteY2" fmla="*/ 2936208 h 2936208"/>
              <a:gd name="connsiteX3" fmla="*/ 0 w 3691856"/>
              <a:gd name="connsiteY3" fmla="*/ 2936208 h 2936208"/>
              <a:gd name="connsiteX4" fmla="*/ 0 w 3691856"/>
              <a:gd name="connsiteY4" fmla="*/ 163397 h 2936208"/>
              <a:gd name="connsiteX5" fmla="*/ 107021 w 3691856"/>
              <a:gd name="connsiteY5" fmla="*/ 124226 h 2936208"/>
              <a:gd name="connsiteX6" fmla="*/ 928699 w 3691856"/>
              <a:gd name="connsiteY6" fmla="*/ 0 h 293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856" h="2936208">
                <a:moveTo>
                  <a:pt x="928699" y="0"/>
                </a:moveTo>
                <a:cubicBezTo>
                  <a:pt x="2454748" y="0"/>
                  <a:pt x="3691856" y="1237108"/>
                  <a:pt x="3691856" y="2763157"/>
                </a:cubicBezTo>
                <a:lnTo>
                  <a:pt x="3683118" y="2936208"/>
                </a:lnTo>
                <a:lnTo>
                  <a:pt x="0" y="2936208"/>
                </a:lnTo>
                <a:lnTo>
                  <a:pt x="0" y="163397"/>
                </a:lnTo>
                <a:lnTo>
                  <a:pt x="107021" y="124226"/>
                </a:lnTo>
                <a:cubicBezTo>
                  <a:pt x="366589" y="43492"/>
                  <a:pt x="642565" y="0"/>
                  <a:pt x="928699" y="0"/>
                </a:cubicBezTo>
                <a:close/>
              </a:path>
            </a:pathLst>
          </a:cu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9516687" y="1"/>
            <a:ext cx="2675313" cy="4553409"/>
          </a:xfrm>
          <a:custGeom>
            <a:avLst/>
            <a:gdLst>
              <a:gd name="connsiteX0" fmla="*/ 1525850 w 2675313"/>
              <a:gd name="connsiteY0" fmla="*/ 0 h 4553409"/>
              <a:gd name="connsiteX1" fmla="*/ 2675313 w 2675313"/>
              <a:gd name="connsiteY1" fmla="*/ 0 h 4553409"/>
              <a:gd name="connsiteX2" fmla="*/ 2675313 w 2675313"/>
              <a:gd name="connsiteY2" fmla="*/ 4528772 h 4553409"/>
              <a:gd name="connsiteX3" fmla="*/ 2593476 w 2675313"/>
              <a:gd name="connsiteY3" fmla="*/ 4541261 h 4553409"/>
              <a:gd name="connsiteX4" fmla="*/ 2352905 w 2675313"/>
              <a:gd name="connsiteY4" fmla="*/ 4553409 h 4553409"/>
              <a:gd name="connsiteX5" fmla="*/ 0 w 2675313"/>
              <a:gd name="connsiteY5" fmla="*/ 2200504 h 4553409"/>
              <a:gd name="connsiteX6" fmla="*/ 1437048 w 2675313"/>
              <a:gd name="connsiteY6" fmla="*/ 32502 h 45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313" h="4553409">
                <a:moveTo>
                  <a:pt x="1525850" y="0"/>
                </a:moveTo>
                <a:lnTo>
                  <a:pt x="2675313" y="0"/>
                </a:lnTo>
                <a:lnTo>
                  <a:pt x="2675313" y="4528772"/>
                </a:lnTo>
                <a:lnTo>
                  <a:pt x="2593476" y="4541261"/>
                </a:lnTo>
                <a:cubicBezTo>
                  <a:pt x="2514378" y="4549294"/>
                  <a:pt x="2434122" y="4553409"/>
                  <a:pt x="2352905" y="4553409"/>
                </a:cubicBezTo>
                <a:cubicBezTo>
                  <a:pt x="1053431" y="4553409"/>
                  <a:pt x="0" y="3499978"/>
                  <a:pt x="0" y="2200504"/>
                </a:cubicBezTo>
                <a:cubicBezTo>
                  <a:pt x="0" y="1225899"/>
                  <a:pt x="592555" y="389692"/>
                  <a:pt x="1437048" y="32502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任意形状 17"/>
          <p:cNvSpPr/>
          <p:nvPr userDrawn="1">
            <p:custDataLst>
              <p:tags r:id="rId4"/>
            </p:custDataLst>
          </p:nvPr>
        </p:nvSpPr>
        <p:spPr>
          <a:xfrm>
            <a:off x="7511951" y="0"/>
            <a:ext cx="3589290" cy="2179590"/>
          </a:xfrm>
          <a:custGeom>
            <a:avLst/>
            <a:gdLst>
              <a:gd name="connsiteX0" fmla="*/ 42442 w 3589290"/>
              <a:gd name="connsiteY0" fmla="*/ 0 h 2179590"/>
              <a:gd name="connsiteX1" fmla="*/ 3546848 w 3589290"/>
              <a:gd name="connsiteY1" fmla="*/ 0 h 2179590"/>
              <a:gd name="connsiteX2" fmla="*/ 3552829 w 3589290"/>
              <a:gd name="connsiteY2" fmla="*/ 23261 h 2179590"/>
              <a:gd name="connsiteX3" fmla="*/ 3589290 w 3589290"/>
              <a:gd name="connsiteY3" fmla="*/ 384945 h 2179590"/>
              <a:gd name="connsiteX4" fmla="*/ 1794645 w 3589290"/>
              <a:gd name="connsiteY4" fmla="*/ 2179590 h 2179590"/>
              <a:gd name="connsiteX5" fmla="*/ 0 w 3589290"/>
              <a:gd name="connsiteY5" fmla="*/ 384945 h 2179590"/>
              <a:gd name="connsiteX6" fmla="*/ 36461 w 3589290"/>
              <a:gd name="connsiteY6" fmla="*/ 23261 h 21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290" h="2179590">
                <a:moveTo>
                  <a:pt x="42442" y="0"/>
                </a:moveTo>
                <a:lnTo>
                  <a:pt x="3546848" y="0"/>
                </a:lnTo>
                <a:lnTo>
                  <a:pt x="3552829" y="23261"/>
                </a:lnTo>
                <a:cubicBezTo>
                  <a:pt x="3576736" y="140089"/>
                  <a:pt x="3589290" y="261051"/>
                  <a:pt x="3589290" y="384945"/>
                </a:cubicBezTo>
                <a:cubicBezTo>
                  <a:pt x="3589290" y="1376100"/>
                  <a:pt x="2785800" y="2179590"/>
                  <a:pt x="1794645" y="2179590"/>
                </a:cubicBezTo>
                <a:cubicBezTo>
                  <a:pt x="803490" y="2179590"/>
                  <a:pt x="0" y="1376100"/>
                  <a:pt x="0" y="384945"/>
                </a:cubicBezTo>
                <a:cubicBezTo>
                  <a:pt x="0" y="261051"/>
                  <a:pt x="12555" y="140089"/>
                  <a:pt x="36461" y="2326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 userDrawn="1">
            <p:custDataLst>
              <p:tags r:id="rId5"/>
            </p:custDataLst>
          </p:nvPr>
        </p:nvSpPr>
        <p:spPr>
          <a:xfrm>
            <a:off x="1078059" y="494506"/>
            <a:ext cx="2084678" cy="2084678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984644" y="2498044"/>
            <a:ext cx="6246303" cy="117440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984644" y="3759606"/>
            <a:ext cx="6246302" cy="53616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0555972" y="5247871"/>
            <a:ext cx="1458380" cy="430246"/>
          </a:xfrm>
        </p:spPr>
        <p:txBody>
          <a:bodyPr lIns="90000" tIns="46800" rIns="90000" bIns="46800" anchor="b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10555972" y="5760869"/>
            <a:ext cx="1458380" cy="4302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椭圆 12"/>
          <p:cNvSpPr/>
          <p:nvPr userDrawn="1">
            <p:custDataLst>
              <p:tags r:id="rId13"/>
            </p:custDataLst>
          </p:nvPr>
        </p:nvSpPr>
        <p:spPr>
          <a:xfrm>
            <a:off x="9537097" y="4867214"/>
            <a:ext cx="1108226" cy="1108226"/>
          </a:xfrm>
          <a:prstGeom prst="ellipse">
            <a:avLst/>
          </a:prstGeom>
          <a:solidFill>
            <a:schemeClr val="accent6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72507" y="4889195"/>
            <a:ext cx="4846986" cy="4303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6"/>
            </p:custDataLst>
          </p:nvPr>
        </p:nvSpPr>
        <p:spPr>
          <a:xfrm>
            <a:off x="5395393" y="2636224"/>
            <a:ext cx="1000451" cy="1000451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椭圆 7"/>
          <p:cNvSpPr/>
          <p:nvPr userDrawn="1">
            <p:custDataLst>
              <p:tags r:id="rId7"/>
            </p:custDataLst>
          </p:nvPr>
        </p:nvSpPr>
        <p:spPr>
          <a:xfrm>
            <a:off x="6474332" y="2240011"/>
            <a:ext cx="500225" cy="500225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672506" y="4063043"/>
            <a:ext cx="4846987" cy="7786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0150" marR="0" lvl="2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57350" marR="0" lvl="3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14550" marR="0" lvl="4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7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9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1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5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120390" y="2425700"/>
            <a:ext cx="6369685" cy="154178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形状 8"/>
          <p:cNvSpPr/>
          <p:nvPr userDrawn="1">
            <p:custDataLst>
              <p:tags r:id="rId6"/>
            </p:custDataLst>
          </p:nvPr>
        </p:nvSpPr>
        <p:spPr>
          <a:xfrm>
            <a:off x="3914199" y="5414158"/>
            <a:ext cx="4340977" cy="1443841"/>
          </a:xfrm>
          <a:custGeom>
            <a:avLst/>
            <a:gdLst>
              <a:gd name="connsiteX0" fmla="*/ 2170488 w 4340977"/>
              <a:gd name="connsiteY0" fmla="*/ 0 h 1443841"/>
              <a:gd name="connsiteX1" fmla="*/ 4338490 w 4340977"/>
              <a:gd name="connsiteY1" fmla="*/ 1437048 h 1443841"/>
              <a:gd name="connsiteX2" fmla="*/ 4340977 w 4340977"/>
              <a:gd name="connsiteY2" fmla="*/ 1443841 h 1443841"/>
              <a:gd name="connsiteX3" fmla="*/ 0 w 4340977"/>
              <a:gd name="connsiteY3" fmla="*/ 1443841 h 1443841"/>
              <a:gd name="connsiteX4" fmla="*/ 2486 w 4340977"/>
              <a:gd name="connsiteY4" fmla="*/ 1437048 h 1443841"/>
              <a:gd name="connsiteX5" fmla="*/ 2170488 w 4340977"/>
              <a:gd name="connsiteY5" fmla="*/ 0 h 144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977" h="1443841">
                <a:moveTo>
                  <a:pt x="2170488" y="0"/>
                </a:moveTo>
                <a:cubicBezTo>
                  <a:pt x="3145094" y="0"/>
                  <a:pt x="3981300" y="592555"/>
                  <a:pt x="4338490" y="1437048"/>
                </a:cubicBezTo>
                <a:lnTo>
                  <a:pt x="4340977" y="1443841"/>
                </a:lnTo>
                <a:lnTo>
                  <a:pt x="0" y="1443841"/>
                </a:lnTo>
                <a:lnTo>
                  <a:pt x="2486" y="1437048"/>
                </a:lnTo>
                <a:cubicBezTo>
                  <a:pt x="359677" y="592555"/>
                  <a:pt x="1195883" y="0"/>
                  <a:pt x="2170488" y="0"/>
                </a:cubicBezTo>
                <a:close/>
              </a:path>
            </a:pathLst>
          </a:cu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形状 7"/>
          <p:cNvSpPr/>
          <p:nvPr userDrawn="1">
            <p:custDataLst>
              <p:tags r:id="rId7"/>
            </p:custDataLst>
          </p:nvPr>
        </p:nvSpPr>
        <p:spPr>
          <a:xfrm>
            <a:off x="4981181" y="1"/>
            <a:ext cx="2229641" cy="904197"/>
          </a:xfrm>
          <a:custGeom>
            <a:avLst/>
            <a:gdLst>
              <a:gd name="connsiteX0" fmla="*/ 0 w 2229641"/>
              <a:gd name="connsiteY0" fmla="*/ 0 h 904197"/>
              <a:gd name="connsiteX1" fmla="*/ 2229641 w 2229641"/>
              <a:gd name="connsiteY1" fmla="*/ 0 h 904197"/>
              <a:gd name="connsiteX2" fmla="*/ 2165057 w 2229641"/>
              <a:gd name="connsiteY2" fmla="*/ 208053 h 904197"/>
              <a:gd name="connsiteX3" fmla="*/ 1114820 w 2229641"/>
              <a:gd name="connsiteY3" fmla="*/ 904197 h 904197"/>
              <a:gd name="connsiteX4" fmla="*/ 64583 w 2229641"/>
              <a:gd name="connsiteY4" fmla="*/ 208053 h 9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641" h="904197">
                <a:moveTo>
                  <a:pt x="0" y="0"/>
                </a:moveTo>
                <a:lnTo>
                  <a:pt x="2229641" y="0"/>
                </a:lnTo>
                <a:lnTo>
                  <a:pt x="2165057" y="208053"/>
                </a:lnTo>
                <a:cubicBezTo>
                  <a:pt x="1992025" y="617148"/>
                  <a:pt x="1586945" y="904197"/>
                  <a:pt x="1114820" y="904197"/>
                </a:cubicBezTo>
                <a:cubicBezTo>
                  <a:pt x="642696" y="904197"/>
                  <a:pt x="237616" y="617148"/>
                  <a:pt x="64583" y="20805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530840" y="5967730"/>
            <a:ext cx="1661160" cy="905510"/>
            <a:chOff x="16584" y="9398"/>
            <a:chExt cx="2616" cy="1426"/>
          </a:xfrm>
        </p:grpSpPr>
        <p:sp>
          <p:nvSpPr>
            <p:cNvPr id="15" name="任意形状 24"/>
            <p:cNvSpPr/>
            <p:nvPr>
              <p:custDataLst>
                <p:tags r:id="rId3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4"/>
              </p:custDataLst>
            </p:nvPr>
          </p:nvSpPr>
          <p:spPr>
            <a:xfrm>
              <a:off x="16584" y="10122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-8255"/>
            <a:ext cx="12192000" cy="6880860"/>
            <a:chOff x="0" y="-13"/>
            <a:chExt cx="19200" cy="10836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任意形状 17"/>
            <p:cNvSpPr/>
            <p:nvPr>
              <p:custDataLst>
                <p:tags r:id="rId5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任意形状 24"/>
            <p:cNvSpPr/>
            <p:nvPr userDrawn="1">
              <p:custDataLst>
                <p:tags r:id="rId6"/>
              </p:custDataLst>
            </p:nvPr>
          </p:nvSpPr>
          <p:spPr>
            <a:xfrm>
              <a:off x="0" y="9383"/>
              <a:ext cx="1811" cy="1440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2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3810" y="5798820"/>
            <a:ext cx="1991360" cy="1073150"/>
            <a:chOff x="-6" y="9132"/>
            <a:chExt cx="3136" cy="1690"/>
          </a:xfrm>
        </p:grpSpPr>
        <p:sp>
          <p:nvSpPr>
            <p:cNvPr id="16" name="任意形状 24"/>
            <p:cNvSpPr/>
            <p:nvPr userDrawn="1">
              <p:custDataLst>
                <p:tags r:id="rId4"/>
              </p:custDataLst>
            </p:nvPr>
          </p:nvSpPr>
          <p:spPr>
            <a:xfrm>
              <a:off x="-6" y="9132"/>
              <a:ext cx="2126" cy="1691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5"/>
              </p:custDataLst>
            </p:nvPr>
          </p:nvSpPr>
          <p:spPr>
            <a:xfrm>
              <a:off x="1110" y="9611"/>
              <a:ext cx="2020" cy="1189"/>
            </a:xfrm>
            <a:custGeom>
              <a:avLst/>
              <a:gdLst>
                <a:gd name="connsiteX0" fmla="*/ 641220 w 1282440"/>
                <a:gd name="connsiteY0" fmla="*/ 0 h 755143"/>
                <a:gd name="connsiteX1" fmla="*/ 1282440 w 1282440"/>
                <a:gd name="connsiteY1" fmla="*/ 641220 h 755143"/>
                <a:gd name="connsiteX2" fmla="*/ 1270956 w 1282440"/>
                <a:gd name="connsiteY2" fmla="*/ 755143 h 755143"/>
                <a:gd name="connsiteX3" fmla="*/ 11485 w 1282440"/>
                <a:gd name="connsiteY3" fmla="*/ 755143 h 755143"/>
                <a:gd name="connsiteX4" fmla="*/ 0 w 1282440"/>
                <a:gd name="connsiteY4" fmla="*/ 641220 h 755143"/>
                <a:gd name="connsiteX5" fmla="*/ 641220 w 1282440"/>
                <a:gd name="connsiteY5" fmla="*/ 0 h 7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440" h="755143">
                  <a:moveTo>
                    <a:pt x="641220" y="0"/>
                  </a:moveTo>
                  <a:cubicBezTo>
                    <a:pt x="995356" y="0"/>
                    <a:pt x="1282440" y="287084"/>
                    <a:pt x="1282440" y="641220"/>
                  </a:cubicBezTo>
                  <a:lnTo>
                    <a:pt x="1270956" y="755143"/>
                  </a:lnTo>
                  <a:lnTo>
                    <a:pt x="11485" y="755143"/>
                  </a:lnTo>
                  <a:lnTo>
                    <a:pt x="0" y="641220"/>
                  </a:lnTo>
                  <a:cubicBezTo>
                    <a:pt x="0" y="287084"/>
                    <a:pt x="287084" y="0"/>
                    <a:pt x="64122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2857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2001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573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11455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5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662920" y="-8255"/>
            <a:ext cx="1529080" cy="1472565"/>
            <a:chOff x="16792" y="-13"/>
            <a:chExt cx="2408" cy="2319"/>
          </a:xfrm>
        </p:grpSpPr>
        <p:sp>
          <p:nvSpPr>
            <p:cNvPr id="10" name="任意多边形: 形状 9"/>
            <p:cNvSpPr/>
            <p:nvPr userDrawn="1">
              <p:custDataLst>
                <p:tags r:id="rId3"/>
              </p:custDataLst>
            </p:nvPr>
          </p:nvSpPr>
          <p:spPr>
            <a:xfrm>
              <a:off x="17824" y="0"/>
              <a:ext cx="1376" cy="2307"/>
            </a:xfrm>
            <a:custGeom>
              <a:avLst/>
              <a:gdLst>
                <a:gd name="connsiteX0" fmla="*/ 447252 w 873962"/>
                <a:gd name="connsiteY0" fmla="*/ 0 h 1464826"/>
                <a:gd name="connsiteX1" fmla="*/ 873962 w 873962"/>
                <a:gd name="connsiteY1" fmla="*/ 0 h 1464826"/>
                <a:gd name="connsiteX2" fmla="*/ 873962 w 873962"/>
                <a:gd name="connsiteY2" fmla="*/ 1456778 h 1464826"/>
                <a:gd name="connsiteX3" fmla="*/ 847228 w 873962"/>
                <a:gd name="connsiteY3" fmla="*/ 1460858 h 1464826"/>
                <a:gd name="connsiteX4" fmla="*/ 768639 w 873962"/>
                <a:gd name="connsiteY4" fmla="*/ 1464826 h 1464826"/>
                <a:gd name="connsiteX5" fmla="*/ 0 w 873962"/>
                <a:gd name="connsiteY5" fmla="*/ 696187 h 1464826"/>
                <a:gd name="connsiteX6" fmla="*/ 338885 w 873962"/>
                <a:gd name="connsiteY6" fmla="*/ 58819 h 146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962" h="1464826">
                  <a:moveTo>
                    <a:pt x="447252" y="0"/>
                  </a:moveTo>
                  <a:lnTo>
                    <a:pt x="873962" y="0"/>
                  </a:lnTo>
                  <a:lnTo>
                    <a:pt x="873962" y="1456778"/>
                  </a:lnTo>
                  <a:lnTo>
                    <a:pt x="847228" y="1460858"/>
                  </a:lnTo>
                  <a:cubicBezTo>
                    <a:pt x="821388" y="1463482"/>
                    <a:pt x="795171" y="1464826"/>
                    <a:pt x="768639" y="1464826"/>
                  </a:cubicBezTo>
                  <a:cubicBezTo>
                    <a:pt x="344131" y="1464826"/>
                    <a:pt x="0" y="1120695"/>
                    <a:pt x="0" y="696187"/>
                  </a:cubicBezTo>
                  <a:cubicBezTo>
                    <a:pt x="0" y="430870"/>
                    <a:pt x="134426" y="196949"/>
                    <a:pt x="338885" y="58819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任意形状 17"/>
            <p:cNvSpPr/>
            <p:nvPr userDrawn="1">
              <p:custDataLst>
                <p:tags r:id="rId4"/>
              </p:custDataLst>
            </p:nvPr>
          </p:nvSpPr>
          <p:spPr>
            <a:xfrm>
              <a:off x="16792" y="-13"/>
              <a:ext cx="1847" cy="1121"/>
            </a:xfrm>
            <a:custGeom>
              <a:avLst/>
              <a:gdLst>
                <a:gd name="connsiteX0" fmla="*/ 42442 w 3589290"/>
                <a:gd name="connsiteY0" fmla="*/ 0 h 2179590"/>
                <a:gd name="connsiteX1" fmla="*/ 3546848 w 3589290"/>
                <a:gd name="connsiteY1" fmla="*/ 0 h 2179590"/>
                <a:gd name="connsiteX2" fmla="*/ 3552829 w 3589290"/>
                <a:gd name="connsiteY2" fmla="*/ 23261 h 2179590"/>
                <a:gd name="connsiteX3" fmla="*/ 3589290 w 3589290"/>
                <a:gd name="connsiteY3" fmla="*/ 384945 h 2179590"/>
                <a:gd name="connsiteX4" fmla="*/ 1794645 w 3589290"/>
                <a:gd name="connsiteY4" fmla="*/ 2179590 h 2179590"/>
                <a:gd name="connsiteX5" fmla="*/ 0 w 3589290"/>
                <a:gd name="connsiteY5" fmla="*/ 384945 h 2179590"/>
                <a:gd name="connsiteX6" fmla="*/ 36461 w 3589290"/>
                <a:gd name="connsiteY6" fmla="*/ 23261 h 217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290" h="2179590">
                  <a:moveTo>
                    <a:pt x="42442" y="0"/>
                  </a:moveTo>
                  <a:lnTo>
                    <a:pt x="3546848" y="0"/>
                  </a:lnTo>
                  <a:lnTo>
                    <a:pt x="3552829" y="23261"/>
                  </a:lnTo>
                  <a:cubicBezTo>
                    <a:pt x="3576736" y="140089"/>
                    <a:pt x="3589290" y="261051"/>
                    <a:pt x="3589290" y="384945"/>
                  </a:cubicBezTo>
                  <a:cubicBezTo>
                    <a:pt x="3589290" y="1376100"/>
                    <a:pt x="2785800" y="2179590"/>
                    <a:pt x="1794645" y="2179590"/>
                  </a:cubicBezTo>
                  <a:cubicBezTo>
                    <a:pt x="803490" y="2179590"/>
                    <a:pt x="0" y="1376100"/>
                    <a:pt x="0" y="384945"/>
                  </a:cubicBezTo>
                  <a:cubicBezTo>
                    <a:pt x="0" y="261051"/>
                    <a:pt x="12555" y="140089"/>
                    <a:pt x="36461" y="23261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0530840" y="5967730"/>
            <a:ext cx="1661160" cy="904240"/>
            <a:chOff x="16584" y="9398"/>
            <a:chExt cx="2616" cy="1424"/>
          </a:xfrm>
        </p:grpSpPr>
        <p:sp>
          <p:nvSpPr>
            <p:cNvPr id="12" name="任意形状 24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7408" y="9398"/>
              <a:ext cx="1792" cy="1425"/>
            </a:xfrm>
            <a:custGeom>
              <a:avLst/>
              <a:gdLst>
                <a:gd name="connsiteX0" fmla="*/ 928699 w 3691856"/>
                <a:gd name="connsiteY0" fmla="*/ 0 h 2936208"/>
                <a:gd name="connsiteX1" fmla="*/ 3691856 w 3691856"/>
                <a:gd name="connsiteY1" fmla="*/ 2763157 h 2936208"/>
                <a:gd name="connsiteX2" fmla="*/ 3683118 w 3691856"/>
                <a:gd name="connsiteY2" fmla="*/ 2936208 h 2936208"/>
                <a:gd name="connsiteX3" fmla="*/ 0 w 3691856"/>
                <a:gd name="connsiteY3" fmla="*/ 2936208 h 2936208"/>
                <a:gd name="connsiteX4" fmla="*/ 0 w 3691856"/>
                <a:gd name="connsiteY4" fmla="*/ 163397 h 2936208"/>
                <a:gd name="connsiteX5" fmla="*/ 107021 w 3691856"/>
                <a:gd name="connsiteY5" fmla="*/ 124226 h 2936208"/>
                <a:gd name="connsiteX6" fmla="*/ 928699 w 3691856"/>
                <a:gd name="connsiteY6" fmla="*/ 0 h 293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856" h="2936208">
                  <a:moveTo>
                    <a:pt x="928699" y="0"/>
                  </a:moveTo>
                  <a:cubicBezTo>
                    <a:pt x="2454748" y="0"/>
                    <a:pt x="3691856" y="1237108"/>
                    <a:pt x="3691856" y="2763157"/>
                  </a:cubicBezTo>
                  <a:lnTo>
                    <a:pt x="3683118" y="2936208"/>
                  </a:lnTo>
                  <a:lnTo>
                    <a:pt x="0" y="2936208"/>
                  </a:lnTo>
                  <a:lnTo>
                    <a:pt x="0" y="163397"/>
                  </a:lnTo>
                  <a:lnTo>
                    <a:pt x="107021" y="124226"/>
                  </a:lnTo>
                  <a:cubicBezTo>
                    <a:pt x="366589" y="43492"/>
                    <a:pt x="642565" y="0"/>
                    <a:pt x="928699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>
              <a:off x="16584" y="10098"/>
              <a:ext cx="1423" cy="702"/>
            </a:xfrm>
            <a:custGeom>
              <a:avLst/>
              <a:gdLst>
                <a:gd name="connsiteX0" fmla="*/ 451780 w 903560"/>
                <a:gd name="connsiteY0" fmla="*/ 0 h 445912"/>
                <a:gd name="connsiteX1" fmla="*/ 895026 w 903560"/>
                <a:gd name="connsiteY1" fmla="*/ 361256 h 445912"/>
                <a:gd name="connsiteX2" fmla="*/ 903560 w 903560"/>
                <a:gd name="connsiteY2" fmla="*/ 445912 h 445912"/>
                <a:gd name="connsiteX3" fmla="*/ 0 w 903560"/>
                <a:gd name="connsiteY3" fmla="*/ 445912 h 445912"/>
                <a:gd name="connsiteX4" fmla="*/ 8534 w 903560"/>
                <a:gd name="connsiteY4" fmla="*/ 361256 h 445912"/>
                <a:gd name="connsiteX5" fmla="*/ 451780 w 903560"/>
                <a:gd name="connsiteY5" fmla="*/ 0 h 44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560" h="445912">
                  <a:moveTo>
                    <a:pt x="451780" y="0"/>
                  </a:moveTo>
                  <a:cubicBezTo>
                    <a:pt x="670421" y="0"/>
                    <a:pt x="852838" y="155088"/>
                    <a:pt x="895026" y="361256"/>
                  </a:cubicBezTo>
                  <a:lnTo>
                    <a:pt x="903560" y="445912"/>
                  </a:lnTo>
                  <a:lnTo>
                    <a:pt x="0" y="445912"/>
                  </a:lnTo>
                  <a:lnTo>
                    <a:pt x="8534" y="361256"/>
                  </a:lnTo>
                  <a:cubicBezTo>
                    <a:pt x="50722" y="155088"/>
                    <a:pt x="233139" y="0"/>
                    <a:pt x="45178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3175" y="-16510"/>
            <a:ext cx="12193270" cy="6883400"/>
            <a:chOff x="-5" y="-26"/>
            <a:chExt cx="19202" cy="10840"/>
          </a:xfrm>
        </p:grpSpPr>
        <p:grpSp>
          <p:nvGrpSpPr>
            <p:cNvPr id="8" name="组合 7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-5" y="7500"/>
              <a:ext cx="5143" cy="3314"/>
              <a:chOff x="-3174" y="4762217"/>
              <a:chExt cx="3265874" cy="2104199"/>
            </a:xfrm>
          </p:grpSpPr>
          <p:sp>
            <p:nvSpPr>
              <p:cNvPr id="9" name="任意多边形: 形状 8"/>
              <p:cNvSpPr/>
              <p:nvPr>
                <p:custDataLst>
                  <p:tags r:id="rId5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>
                <p:custDataLst>
                  <p:tags r:id="rId6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>
              <p:custDataLst>
                <p:tags r:id="rId7"/>
              </p:custDataLst>
            </p:nvPr>
          </p:nvGrpSpPr>
          <p:grpSpPr>
            <a:xfrm rot="10800000">
              <a:off x="14055" y="-26"/>
              <a:ext cx="5143" cy="3314"/>
              <a:chOff x="-3174" y="4762217"/>
              <a:chExt cx="3265874" cy="2104199"/>
            </a:xfrm>
          </p:grpSpPr>
          <p:sp>
            <p:nvSpPr>
              <p:cNvPr id="13" name="任意多边形: 形状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-3174" y="4762217"/>
                <a:ext cx="2009063" cy="2104199"/>
              </a:xfrm>
              <a:custGeom>
                <a:avLst/>
                <a:gdLst>
                  <a:gd name="connsiteX0" fmla="*/ 28878 w 2009063"/>
                  <a:gd name="connsiteY0" fmla="*/ 0 h 2104199"/>
                  <a:gd name="connsiteX1" fmla="*/ 2009063 w 2009063"/>
                  <a:gd name="connsiteY1" fmla="*/ 1980184 h 2104199"/>
                  <a:gd name="connsiteX2" fmla="*/ 2002801 w 2009063"/>
                  <a:gd name="connsiteY2" fmla="*/ 2104199 h 2104199"/>
                  <a:gd name="connsiteX3" fmla="*/ 0 w 2009063"/>
                  <a:gd name="connsiteY3" fmla="*/ 2104199 h 2104199"/>
                  <a:gd name="connsiteX4" fmla="*/ 0 w 2009063"/>
                  <a:gd name="connsiteY4" fmla="*/ 1095 h 210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063" h="2104199">
                    <a:moveTo>
                      <a:pt x="28878" y="0"/>
                    </a:moveTo>
                    <a:cubicBezTo>
                      <a:pt x="1122504" y="0"/>
                      <a:pt x="2009063" y="886559"/>
                      <a:pt x="2009063" y="1980184"/>
                    </a:cubicBezTo>
                    <a:lnTo>
                      <a:pt x="2002801" y="2104199"/>
                    </a:lnTo>
                    <a:lnTo>
                      <a:pt x="0" y="2104199"/>
                    </a:lnTo>
                    <a:lnTo>
                      <a:pt x="0" y="1095"/>
                    </a:lnTo>
                    <a:close/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9"/>
                </p:custDataLst>
              </p:nvPr>
            </p:nvSpPr>
            <p:spPr>
              <a:xfrm>
                <a:off x="749076" y="5357865"/>
                <a:ext cx="2513624" cy="1500135"/>
              </a:xfrm>
              <a:custGeom>
                <a:avLst/>
                <a:gdLst>
                  <a:gd name="connsiteX0" fmla="*/ 1256812 w 2513624"/>
                  <a:gd name="connsiteY0" fmla="*/ 0 h 1500135"/>
                  <a:gd name="connsiteX1" fmla="*/ 2513624 w 2513624"/>
                  <a:gd name="connsiteY1" fmla="*/ 1256812 h 1500135"/>
                  <a:gd name="connsiteX2" fmla="*/ 2489095 w 2513624"/>
                  <a:gd name="connsiteY2" fmla="*/ 1500135 h 1500135"/>
                  <a:gd name="connsiteX3" fmla="*/ 24529 w 2513624"/>
                  <a:gd name="connsiteY3" fmla="*/ 1500135 h 1500135"/>
                  <a:gd name="connsiteX4" fmla="*/ 0 w 2513624"/>
                  <a:gd name="connsiteY4" fmla="*/ 1256812 h 1500135"/>
                  <a:gd name="connsiteX5" fmla="*/ 1256812 w 2513624"/>
                  <a:gd name="connsiteY5" fmla="*/ 0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3624" h="1500135">
                    <a:moveTo>
                      <a:pt x="1256812" y="0"/>
                    </a:moveTo>
                    <a:cubicBezTo>
                      <a:pt x="1950930" y="0"/>
                      <a:pt x="2513624" y="562694"/>
                      <a:pt x="2513624" y="1256812"/>
                    </a:cubicBezTo>
                    <a:lnTo>
                      <a:pt x="2489095" y="1500135"/>
                    </a:lnTo>
                    <a:lnTo>
                      <a:pt x="24529" y="1500135"/>
                    </a:lnTo>
                    <a:lnTo>
                      <a:pt x="0" y="1256812"/>
                    </a:lnTo>
                    <a:cubicBezTo>
                      <a:pt x="0" y="562694"/>
                      <a:pt x="562694" y="0"/>
                      <a:pt x="1256812" y="0"/>
                    </a:cubicBezTo>
                    <a:close/>
                  </a:path>
                </a:pathLst>
              </a:custGeom>
              <a:solidFill>
                <a:schemeClr val="accent3"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224.xml"/><Relationship Id="rId24" Type="http://schemas.openxmlformats.org/officeDocument/2006/relationships/tags" Target="../tags/tag223.xml"/><Relationship Id="rId23" Type="http://schemas.openxmlformats.org/officeDocument/2006/relationships/tags" Target="../tags/tag222.xml"/><Relationship Id="rId22" Type="http://schemas.openxmlformats.org/officeDocument/2006/relationships/tags" Target="../tags/tag221.xml"/><Relationship Id="rId21" Type="http://schemas.openxmlformats.org/officeDocument/2006/relationships/tags" Target="../tags/tag220.xml"/><Relationship Id="rId20" Type="http://schemas.openxmlformats.org/officeDocument/2006/relationships/tags" Target="../tags/tag219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54025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3303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237.xml"/><Relationship Id="rId13" Type="http://schemas.openxmlformats.org/officeDocument/2006/relationships/image" Target="../media/image1.jpeg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0.xml"/><Relationship Id="rId2" Type="http://schemas.openxmlformats.org/officeDocument/2006/relationships/image" Target="../media/image5.png"/><Relationship Id="rId1" Type="http://schemas.openxmlformats.org/officeDocument/2006/relationships/tags" Target="../tags/tag23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4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4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256.xml"/><Relationship Id="rId14" Type="http://schemas.openxmlformats.org/officeDocument/2006/relationships/image" Target="../media/image7.png"/><Relationship Id="rId13" Type="http://schemas.openxmlformats.org/officeDocument/2006/relationships/tags" Target="../tags/tag255.xml"/><Relationship Id="rId12" Type="http://schemas.openxmlformats.org/officeDocument/2006/relationships/tags" Target="../tags/tag254.xml"/><Relationship Id="rId11" Type="http://schemas.openxmlformats.org/officeDocument/2006/relationships/tags" Target="../tags/tag253.xml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58.xml"/><Relationship Id="rId2" Type="http://schemas.openxmlformats.org/officeDocument/2006/relationships/image" Target="../media/image8.png"/><Relationship Id="rId1" Type="http://schemas.openxmlformats.org/officeDocument/2006/relationships/tags" Target="../tags/tag25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60.xml"/><Relationship Id="rId2" Type="http://schemas.openxmlformats.org/officeDocument/2006/relationships/image" Target="../media/image9.jpeg"/><Relationship Id="rId1" Type="http://schemas.openxmlformats.org/officeDocument/2006/relationships/tags" Target="../tags/tag2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椭圆 96"/>
          <p:cNvSpPr/>
          <p:nvPr>
            <p:custDataLst>
              <p:tags r:id="rId1"/>
            </p:custDataLst>
          </p:nvPr>
        </p:nvSpPr>
        <p:spPr>
          <a:xfrm>
            <a:off x="1909560" y="2451207"/>
            <a:ext cx="2355828" cy="2355828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98" name="椭圆 97"/>
          <p:cNvSpPr/>
          <p:nvPr>
            <p:custDataLst>
              <p:tags r:id="rId2"/>
            </p:custDataLst>
          </p:nvPr>
        </p:nvSpPr>
        <p:spPr>
          <a:xfrm>
            <a:off x="3406934" y="1984550"/>
            <a:ext cx="1132977" cy="1132977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99" name="TextBox 2"/>
          <p:cNvSpPr txBox="1"/>
          <p:nvPr>
            <p:custDataLst>
              <p:tags r:id="rId3"/>
            </p:custDataLst>
          </p:nvPr>
        </p:nvSpPr>
        <p:spPr>
          <a:xfrm>
            <a:off x="8213100" y="1894896"/>
            <a:ext cx="1974790" cy="4521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buSzPct val="100000"/>
            </a:pPr>
            <a:r>
              <a:rPr lang="zh-CN" altLang="en-US" sz="1600" b="1" dirty="0" smtClean="0">
                <a:solidFill>
                  <a:srgbClr val="FFC000"/>
                </a:solidFill>
                <a:latin typeface="Calibri Light" charset="0"/>
                <a:cs typeface="+mn-ea"/>
              </a:rPr>
              <a:t>Curcumin</a:t>
            </a:r>
            <a:endParaRPr lang="zh-CN" altLang="en-US" sz="1600" b="1" dirty="0">
              <a:solidFill>
                <a:srgbClr val="FFC000"/>
              </a:solidFill>
              <a:latin typeface="Calibri Light" charset="0"/>
              <a:cs typeface="+mn-ea"/>
            </a:endParaRPr>
          </a:p>
        </p:txBody>
      </p:sp>
      <p:sp>
        <p:nvSpPr>
          <p:cNvPr id="100" name="TextBox 2"/>
          <p:cNvSpPr txBox="1"/>
          <p:nvPr>
            <p:custDataLst>
              <p:tags r:id="rId4"/>
            </p:custDataLst>
          </p:nvPr>
        </p:nvSpPr>
        <p:spPr>
          <a:xfrm>
            <a:off x="6980590" y="1399933"/>
            <a:ext cx="2328846" cy="58392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>
              <a:defRPr/>
            </a:pPr>
            <a:r>
              <a:rPr lang="en-US" altLang="zh-CN" sz="5400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charset="-122"/>
                <a:sym typeface="+mn-lt"/>
              </a:rPr>
              <a:t>Turmeric</a:t>
            </a:r>
            <a:endParaRPr lang="zh-CN" altLang="en-US" sz="5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汉仪旗黑-85S" panose="00020600040101010101" pitchFamily="18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04" name="椭圆 103"/>
          <p:cNvSpPr/>
          <p:nvPr>
            <p:custDataLst>
              <p:tags r:id="rId5"/>
            </p:custDataLst>
          </p:nvPr>
        </p:nvSpPr>
        <p:spPr>
          <a:xfrm flipH="1">
            <a:off x="6653167" y="1732995"/>
            <a:ext cx="162220" cy="162220"/>
          </a:xfrm>
          <a:prstGeom prst="ellips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rgbClr val="0426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椭圆 107"/>
          <p:cNvSpPr/>
          <p:nvPr>
            <p:custDataLst>
              <p:tags r:id="rId6"/>
            </p:custDataLst>
          </p:nvPr>
        </p:nvSpPr>
        <p:spPr>
          <a:xfrm flipH="1">
            <a:off x="6653167" y="2952184"/>
            <a:ext cx="162220" cy="162220"/>
          </a:xfrm>
          <a:prstGeom prst="ellipse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rgbClr val="0426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文本框 12"/>
          <p:cNvSpPr txBox="1"/>
          <p:nvPr>
            <p:custDataLst>
              <p:tags r:id="rId7"/>
            </p:custDataLst>
          </p:nvPr>
        </p:nvSpPr>
        <p:spPr>
          <a:xfrm>
            <a:off x="6102373" y="3683583"/>
            <a:ext cx="527709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3</a:t>
            </a:r>
            <a:endParaRPr lang="zh-CN" altLang="en-US" sz="4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0" name="TextBox 2"/>
          <p:cNvSpPr txBox="1"/>
          <p:nvPr>
            <p:custDataLst>
              <p:tags r:id="rId8"/>
            </p:custDataLst>
          </p:nvPr>
        </p:nvSpPr>
        <p:spPr>
          <a:xfrm>
            <a:off x="6980555" y="3804920"/>
            <a:ext cx="3769360" cy="5880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zh-CN" altLang="en-US" sz="2400" spc="1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姜黄素的加工工艺</a:t>
            </a:r>
            <a:endParaRPr lang="zh-CN" altLang="en-US" sz="2000" spc="15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defRPr/>
            </a:pPr>
            <a:endParaRPr lang="zh-CN" altLang="en-US" sz="2000" spc="15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12" name="椭圆 111"/>
          <p:cNvSpPr/>
          <p:nvPr>
            <p:custDataLst>
              <p:tags r:id="rId9"/>
            </p:custDataLst>
          </p:nvPr>
        </p:nvSpPr>
        <p:spPr>
          <a:xfrm flipH="1">
            <a:off x="6653167" y="4171860"/>
            <a:ext cx="162220" cy="162220"/>
          </a:xfrm>
          <a:prstGeom prst="ellipse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rgbClr val="0426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文本框 12"/>
          <p:cNvSpPr txBox="1"/>
          <p:nvPr>
            <p:custDataLst>
              <p:tags r:id="rId10"/>
            </p:custDataLst>
          </p:nvPr>
        </p:nvSpPr>
        <p:spPr>
          <a:xfrm>
            <a:off x="6102373" y="4865616"/>
            <a:ext cx="527709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4</a:t>
            </a:r>
            <a:endParaRPr lang="zh-CN" altLang="en-US" sz="4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4" name="TextBox 2"/>
          <p:cNvSpPr txBox="1"/>
          <p:nvPr>
            <p:custDataLst>
              <p:tags r:id="rId11"/>
            </p:custDataLst>
          </p:nvPr>
        </p:nvSpPr>
        <p:spPr>
          <a:xfrm>
            <a:off x="7081520" y="4970145"/>
            <a:ext cx="3759835" cy="5454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zh-CN" altLang="en-US" sz="2400" spc="15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产品功效及机理</a:t>
            </a:r>
            <a:endParaRPr lang="zh-CN" altLang="en-US" sz="2000" spc="1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defRPr/>
            </a:pPr>
            <a:endParaRPr lang="zh-CN" altLang="en-US" sz="2000" spc="15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16" name="椭圆 115"/>
          <p:cNvSpPr/>
          <p:nvPr>
            <p:custDataLst>
              <p:tags r:id="rId12"/>
            </p:custDataLst>
          </p:nvPr>
        </p:nvSpPr>
        <p:spPr>
          <a:xfrm flipH="1">
            <a:off x="6653167" y="5353893"/>
            <a:ext cx="162220" cy="162220"/>
          </a:xfrm>
          <a:prstGeom prst="ellipse">
            <a:avLst/>
          </a:prstGeom>
          <a:solidFill>
            <a:schemeClr val="accent4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kumimoji="1" lang="zh-CN" altLang="en-US">
              <a:solidFill>
                <a:srgbClr val="0426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Administrator\Desktop\tim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5676" y="2439308"/>
            <a:ext cx="4445000" cy="31750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对角圆角矩形 1"/>
          <p:cNvSpPr/>
          <p:nvPr/>
        </p:nvSpPr>
        <p:spPr>
          <a:xfrm>
            <a:off x="5945505" y="1296035"/>
            <a:ext cx="3857625" cy="1035685"/>
          </a:xfrm>
          <a:prstGeom prst="round2Diag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7590" y="614045"/>
            <a:ext cx="9552940" cy="441960"/>
          </a:xfrm>
        </p:spPr>
        <p:txBody>
          <a:bodyPr/>
          <a:lstStyle/>
          <a:p>
            <a:r>
              <a:rPr lang="en-US" altLang="zh-CN" sz="1800" b="0" dirty="0" smtClean="0"/>
              <a:t>           The plant source of </a:t>
            </a:r>
            <a:r>
              <a:rPr lang="en-US" altLang="zh-CN" sz="1800" b="0" dirty="0" err="1" smtClean="0"/>
              <a:t>curcumin</a:t>
            </a:r>
            <a:r>
              <a:rPr lang="en-US" altLang="zh-CN" sz="1800" b="0" dirty="0" smtClean="0"/>
              <a:t> 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8172" y="1678313"/>
            <a:ext cx="10852237" cy="53889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400" dirty="0"/>
              <a:t>1.</a:t>
            </a:r>
            <a:r>
              <a:rPr lang="en-US" sz="1400" dirty="0" smtClean="0"/>
              <a:t> Turmeric </a:t>
            </a:r>
            <a:r>
              <a:rPr sz="1400" dirty="0" smtClean="0"/>
              <a:t>：</a:t>
            </a:r>
            <a:r>
              <a:rPr lang="en-US" altLang="zh-CN" sz="1400" dirty="0" smtClean="0"/>
              <a:t> The dried rhizome of Curcuma Longa L.</a:t>
            </a:r>
            <a:endParaRPr sz="1400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2.</a:t>
            </a:r>
            <a:r>
              <a:rPr lang="en-US" altLang="zh-CN" sz="1400" b="1" dirty="0" smtClean="0"/>
              <a:t> </a:t>
            </a:r>
            <a:r>
              <a:rPr lang="en-US" altLang="zh-CN" sz="1400" dirty="0" smtClean="0"/>
              <a:t>P</a:t>
            </a:r>
            <a:r>
              <a:rPr lang="en-US" altLang="zh-CN" sz="1400" dirty="0" smtClean="0"/>
              <a:t>lace of origin 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The dry roots of curcuma are best harvested in winter from late January to late February,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Szechwan province is the origin of best turmeric medicinal usage.</a:t>
            </a:r>
            <a:endParaRPr lang="en-US" altLang="en-US" sz="1400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 cstate="print"/>
          <a:srcRect l="-483" t="3714" r="483" b="-3714"/>
          <a:stretch>
            <a:fillRect/>
          </a:stretch>
        </p:blipFill>
        <p:spPr>
          <a:xfrm>
            <a:off x="1156335" y="2402205"/>
            <a:ext cx="1826260" cy="1217930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1475" y="2402205"/>
            <a:ext cx="1674495" cy="1112520"/>
          </a:xfrm>
          <a:prstGeom prst="round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079" y="2209387"/>
            <a:ext cx="1323712" cy="141067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037409" y="410375"/>
            <a:ext cx="849086" cy="849086"/>
          </a:xfrm>
          <a:prstGeom prst="ellipse">
            <a:avLst/>
          </a:prstGeom>
          <a:noFill/>
          <a:ln w="22225">
            <a:solidFill>
              <a:srgbClr val="165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58487" y="511752"/>
            <a:ext cx="100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rgbClr val="165878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rgbClr val="165878"/>
              </a:solidFill>
              <a:latin typeface="Impact" panose="020B080603090205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073" y="953549"/>
            <a:ext cx="7637929" cy="441964"/>
          </a:xfrm>
        </p:spPr>
        <p:txBody>
          <a:bodyPr/>
          <a:lstStyle/>
          <a:p>
            <a:r>
              <a:rPr lang="en-US" altLang="zh-CN" sz="1800" b="0" dirty="0" smtClean="0"/>
              <a:t>Analysis of t</a:t>
            </a:r>
            <a:r>
              <a:rPr lang="en-US" altLang="zh-CN" sz="1800" b="0" smtClean="0">
                <a:sym typeface="+mn-ea"/>
              </a:rPr>
              <a:t>urmeric </a:t>
            </a:r>
            <a:r>
              <a:rPr lang="en-US" altLang="zh-CN" sz="1800" b="0" dirty="0" smtClean="0"/>
              <a:t> from different origin 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387880" y="5173947"/>
            <a:ext cx="8612175" cy="78134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kern="1200" cap="none" spc="200" normalizeH="0" baseline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 best origin</a:t>
            </a:r>
            <a:r>
              <a:rPr kumimoji="0" lang="en-US" altLang="zh-CN" sz="1600" i="0" kern="1200" cap="none" spc="200" normalizeH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of curcumin is Szechwan and we only use the excellent material from </a:t>
            </a:r>
            <a:r>
              <a:rPr kumimoji="0" lang="en-US" altLang="zh-CN" sz="1600" i="0" kern="1200" cap="none" spc="200" normalizeH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Szechwan</a:t>
            </a:r>
            <a:r>
              <a:rPr lang="en-US" altLang="zh-CN" sz="1600" spc="20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kumimoji="0" lang="en-US" altLang="zh-CN" sz="1600" i="0" kern="1200" cap="none" spc="200" normalizeH="0" baseline="0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内容占位符 6" descr="微信图片_2020052820111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2830" y="1346200"/>
            <a:ext cx="7418070" cy="36664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L 形 7"/>
          <p:cNvSpPr/>
          <p:nvPr/>
        </p:nvSpPr>
        <p:spPr>
          <a:xfrm>
            <a:off x="1400175" y="631825"/>
            <a:ext cx="6953250" cy="691515"/>
          </a:xfrm>
          <a:prstGeom prst="corner">
            <a:avLst>
              <a:gd name="adj1" fmla="val 51007"/>
              <a:gd name="adj2" fmla="val 50000"/>
            </a:avLst>
          </a:prstGeom>
          <a:solidFill>
            <a:schemeClr val="accent1">
              <a:lumMod val="60000"/>
              <a:lumOff val="40000"/>
              <a:alpha val="59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1999615" y="1446530"/>
            <a:ext cx="9626600" cy="2066290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en-US" altLang="zh-CN" sz="2000" b="1" dirty="0"/>
              <a:t>4.1  </a:t>
            </a:r>
            <a:r>
              <a:rPr lang="en-US" sz="2000" b="1" dirty="0" smtClean="0"/>
              <a:t>Chemical composition</a:t>
            </a:r>
            <a:endParaRPr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err="1" smtClean="0"/>
              <a:t>Curcumin</a:t>
            </a:r>
            <a:r>
              <a:rPr lang="en-US" altLang="zh-CN" dirty="0" smtClean="0"/>
              <a:t> contains a variety of chemical components, : </a:t>
            </a:r>
            <a:r>
              <a:rPr lang="en-US" altLang="zh-CN" dirty="0" err="1" smtClean="0"/>
              <a:t>Curcumin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Bisdemethoxycurcumin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normocurcumin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Dihydrocurcumin.In</a:t>
            </a:r>
            <a:r>
              <a:rPr lang="en-US" altLang="zh-CN" dirty="0" smtClean="0"/>
              <a:t> addition, it also contains </a:t>
            </a:r>
            <a:r>
              <a:rPr lang="en-US" altLang="zh-CN" dirty="0" err="1" smtClean="0"/>
              <a:t>sesquiterpene</a:t>
            </a:r>
            <a:r>
              <a:rPr lang="en-US" altLang="zh-CN" dirty="0" smtClean="0"/>
              <a:t> compounds: </a:t>
            </a:r>
            <a:r>
              <a:rPr lang="en-US" altLang="zh-CN" dirty="0" err="1" smtClean="0"/>
              <a:t>curcumone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curcumanol</a:t>
            </a:r>
            <a:r>
              <a:rPr lang="en-US" altLang="zh-CN" dirty="0" smtClean="0"/>
              <a:t> A, B and other components.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943735" y="808355"/>
            <a:ext cx="9363710" cy="4419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altLang="zh-CN" sz="18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 </a:t>
            </a:r>
            <a:r>
              <a:rPr lang="en-US" altLang="zh-CN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The </a:t>
            </a:r>
            <a:r>
              <a:rPr lang="en-US" altLang="zh-CN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ingredient of </a:t>
            </a:r>
            <a:r>
              <a:rPr kumimoji="0" lang="en-US" altLang="zh-CN" sz="1800" b="0" i="0" u="none" strike="noStrike" kern="1200" cap="none" spc="20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curcumin</a:t>
            </a:r>
            <a:r>
              <a:rPr kumimoji="0" lang="en-US" altLang="zh-CN" sz="18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 </a:t>
            </a:r>
            <a:endParaRPr kumimoji="0" lang="zh-CN" altLang="en-US" sz="1800" b="1" i="0" u="none" strike="noStrike" kern="1200" cap="none" spc="2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80136" y="502450"/>
            <a:ext cx="849086" cy="849086"/>
          </a:xfrm>
          <a:prstGeom prst="ellipse">
            <a:avLst/>
          </a:prstGeom>
          <a:noFill/>
          <a:ln w="22225">
            <a:solidFill>
              <a:srgbClr val="165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6934" y="603827"/>
            <a:ext cx="100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rgbClr val="165878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rgbClr val="165878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921000" y="2800350"/>
          <a:ext cx="6350000" cy="384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339850" y="556260"/>
            <a:ext cx="10852150" cy="591185"/>
          </a:xfrm>
        </p:spPr>
        <p:txBody>
          <a:bodyPr/>
          <a:lstStyle/>
          <a:p>
            <a:r>
              <a:rPr lang="en-US" altLang="zh-CN" sz="1800">
                <a:sym typeface="+mn-ea"/>
              </a:rPr>
              <a:t>4.2 HPLC chromatography of turmeric </a:t>
            </a:r>
            <a:endParaRPr lang="zh-CN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b="21950"/>
          <a:stretch>
            <a:fillRect/>
          </a:stretch>
        </p:blipFill>
        <p:spPr bwMode="auto">
          <a:xfrm>
            <a:off x="835660" y="1335405"/>
            <a:ext cx="9913620" cy="388810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4" name="标题 5"/>
          <p:cNvSpPr>
            <a:spLocks noGrp="1"/>
          </p:cNvSpPr>
          <p:nvPr/>
        </p:nvSpPr>
        <p:spPr>
          <a:xfrm>
            <a:off x="2031365" y="5429885"/>
            <a:ext cx="10852150" cy="59118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1400" b="0">
                <a:sym typeface="+mn-ea"/>
              </a:rPr>
              <a:t>C1 Curcumin  C2 Demethoxycurcumin  C3 Double demethoxycurcumin</a:t>
            </a:r>
            <a:r>
              <a:rPr lang="en-US" altLang="zh-CN" sz="1800">
                <a:sym typeface="+mn-ea"/>
              </a:rPr>
              <a:t>   </a:t>
            </a:r>
            <a:endParaRPr lang="zh-CN" altLang="en-US" sz="1800" dirty="0"/>
          </a:p>
        </p:txBody>
      </p:sp>
      <p:sp>
        <p:nvSpPr>
          <p:cNvPr id="5" name="等腰三角形 4"/>
          <p:cNvSpPr/>
          <p:nvPr/>
        </p:nvSpPr>
        <p:spPr>
          <a:xfrm>
            <a:off x="5864860" y="3455670"/>
            <a:ext cx="113030" cy="804545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5831205" y="1734820"/>
            <a:ext cx="113030" cy="804545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>
            <p:custDataLst>
              <p:tags r:id="rId1"/>
            </p:custDataLst>
          </p:nvPr>
        </p:nvCxnSpPr>
        <p:spPr>
          <a:xfrm>
            <a:off x="1196986" y="2223506"/>
            <a:ext cx="4450249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196987" y="1799523"/>
            <a:ext cx="4450247" cy="429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spc="12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protect liver</a:t>
            </a:r>
            <a:endParaRPr lang="zh-CN" altLang="en-US" sz="1600" spc="12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椭圆 35"/>
          <p:cNvSpPr/>
          <p:nvPr>
            <p:custDataLst>
              <p:tags r:id="rId3"/>
            </p:custDataLst>
          </p:nvPr>
        </p:nvSpPr>
        <p:spPr>
          <a:xfrm>
            <a:off x="773277" y="1948821"/>
            <a:ext cx="280368" cy="2803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1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cxnSp>
        <p:nvCxnSpPr>
          <p:cNvPr id="42" name="直接连接符 41"/>
          <p:cNvCxnSpPr/>
          <p:nvPr>
            <p:custDataLst>
              <p:tags r:id="rId4"/>
            </p:custDataLst>
          </p:nvPr>
        </p:nvCxnSpPr>
        <p:spPr>
          <a:xfrm>
            <a:off x="7671435" y="2211070"/>
            <a:ext cx="3816985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>
            <p:custDataLst>
              <p:tags r:id="rId5"/>
            </p:custDataLst>
          </p:nvPr>
        </p:nvSpPr>
        <p:spPr>
          <a:xfrm>
            <a:off x="7784422" y="1773238"/>
            <a:ext cx="4450247" cy="429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spc="120">
                <a:latin typeface="+mj-lt"/>
                <a:ea typeface="+mj-ea"/>
                <a:cs typeface="+mj-cs"/>
              </a:rPr>
              <a:t>A</a:t>
            </a:r>
            <a:r>
              <a:rPr lang="zh-CN" altLang="en-US" sz="1600" spc="120">
                <a:latin typeface="+mj-lt"/>
                <a:ea typeface="+mj-ea"/>
                <a:cs typeface="+mj-cs"/>
              </a:rPr>
              <a:t>ntioxidation</a:t>
            </a:r>
            <a:endParaRPr lang="zh-CN" altLang="en-US" sz="1600" spc="120">
              <a:latin typeface="+mj-lt"/>
              <a:ea typeface="+mj-ea"/>
              <a:cs typeface="+mj-cs"/>
            </a:endParaRPr>
          </a:p>
        </p:txBody>
      </p:sp>
      <p:sp>
        <p:nvSpPr>
          <p:cNvPr id="45" name="椭圆 44"/>
          <p:cNvSpPr/>
          <p:nvPr>
            <p:custDataLst>
              <p:tags r:id="rId6"/>
            </p:custDataLst>
          </p:nvPr>
        </p:nvSpPr>
        <p:spPr>
          <a:xfrm>
            <a:off x="7408336" y="1936506"/>
            <a:ext cx="280368" cy="2803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2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cxnSp>
        <p:nvCxnSpPr>
          <p:cNvPr id="47" name="直接连接符 46"/>
          <p:cNvCxnSpPr/>
          <p:nvPr>
            <p:custDataLst>
              <p:tags r:id="rId7"/>
            </p:custDataLst>
          </p:nvPr>
        </p:nvCxnSpPr>
        <p:spPr>
          <a:xfrm>
            <a:off x="1198733" y="3961497"/>
            <a:ext cx="4450249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>
            <p:custDataLst>
              <p:tags r:id="rId8"/>
            </p:custDataLst>
          </p:nvPr>
        </p:nvSpPr>
        <p:spPr>
          <a:xfrm>
            <a:off x="1198733" y="3523544"/>
            <a:ext cx="4450247" cy="429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spc="120">
                <a:latin typeface="+mj-lt"/>
                <a:ea typeface="+mj-ea"/>
                <a:cs typeface="+mj-cs"/>
              </a:rPr>
              <a:t>turmeric anti-inflammatory </a:t>
            </a:r>
            <a:endParaRPr lang="zh-CN" altLang="en-US" sz="1600" spc="120">
              <a:latin typeface="+mj-lt"/>
              <a:ea typeface="+mj-ea"/>
              <a:cs typeface="+mj-cs"/>
            </a:endParaRPr>
          </a:p>
        </p:txBody>
      </p:sp>
      <p:sp>
        <p:nvSpPr>
          <p:cNvPr id="50" name="椭圆 49"/>
          <p:cNvSpPr/>
          <p:nvPr>
            <p:custDataLst>
              <p:tags r:id="rId9"/>
            </p:custDataLst>
          </p:nvPr>
        </p:nvSpPr>
        <p:spPr>
          <a:xfrm>
            <a:off x="775023" y="3686812"/>
            <a:ext cx="280368" cy="2803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3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cxnSp>
        <p:nvCxnSpPr>
          <p:cNvPr id="52" name="直接连接符 51"/>
          <p:cNvCxnSpPr/>
          <p:nvPr>
            <p:custDataLst>
              <p:tags r:id="rId10"/>
            </p:custDataLst>
          </p:nvPr>
        </p:nvCxnSpPr>
        <p:spPr>
          <a:xfrm>
            <a:off x="8331200" y="3949065"/>
            <a:ext cx="3159125" cy="0"/>
          </a:xfrm>
          <a:prstGeom prst="line">
            <a:avLst/>
          </a:prstGeom>
          <a:ln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>
            <p:custDataLst>
              <p:tags r:id="rId11"/>
            </p:custDataLst>
          </p:nvPr>
        </p:nvSpPr>
        <p:spPr>
          <a:xfrm>
            <a:off x="8228763" y="3525834"/>
            <a:ext cx="4450247" cy="429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spc="120">
                <a:latin typeface="+mj-lt"/>
                <a:ea typeface="+mj-ea"/>
                <a:cs typeface="+mj-cs"/>
              </a:rPr>
              <a:t>A</a:t>
            </a:r>
            <a:r>
              <a:rPr lang="zh-CN" altLang="en-US" sz="1600" spc="120">
                <a:latin typeface="+mj-lt"/>
                <a:ea typeface="+mj-ea"/>
                <a:cs typeface="+mj-cs"/>
              </a:rPr>
              <a:t>ntineoplastic</a:t>
            </a:r>
            <a:endParaRPr lang="zh-CN" altLang="en-US" sz="1600" spc="12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endParaRPr lang="zh-CN" altLang="en-US" sz="1600" spc="12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endParaRPr lang="zh-CN" altLang="en-US" sz="1600" spc="120">
              <a:latin typeface="+mj-lt"/>
              <a:ea typeface="+mj-ea"/>
              <a:cs typeface="+mj-cs"/>
            </a:endParaRPr>
          </a:p>
        </p:txBody>
      </p:sp>
      <p:sp>
        <p:nvSpPr>
          <p:cNvPr id="55" name="椭圆 54"/>
          <p:cNvSpPr/>
          <p:nvPr>
            <p:custDataLst>
              <p:tags r:id="rId12"/>
            </p:custDataLst>
          </p:nvPr>
        </p:nvSpPr>
        <p:spPr>
          <a:xfrm>
            <a:off x="7948562" y="3668147"/>
            <a:ext cx="280368" cy="2803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4</a:t>
            </a:r>
            <a:endParaRPr lang="en-US" altLang="zh-CN" sz="1600" dirty="0">
              <a:solidFill>
                <a:schemeClr val="accent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1929440" y="703780"/>
            <a:ext cx="108540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defPPr>
              <a:defRPr lang="zh-CN"/>
            </a:defPPr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cap="none" spc="200" normalizeH="0" baseline="0" noProof="1" dirty="0"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sz="1800" dirty="0">
                <a:latin typeface="+mn-lt"/>
                <a:cs typeface="+mn-lt"/>
              </a:rPr>
              <a:t>Efficacy and application</a:t>
            </a:r>
            <a:endParaRPr sz="1800" dirty="0">
              <a:latin typeface="+mn-lt"/>
              <a:cs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80136" y="502450"/>
            <a:ext cx="849086" cy="849086"/>
          </a:xfrm>
          <a:prstGeom prst="ellipse">
            <a:avLst/>
          </a:prstGeom>
          <a:noFill/>
          <a:ln w="22225">
            <a:solidFill>
              <a:srgbClr val="165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46934" y="603827"/>
            <a:ext cx="100692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>
                <a:solidFill>
                  <a:srgbClr val="165878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rgbClr val="165878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图片 12" descr="微信图片_2020052821330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4740" y="1672590"/>
            <a:ext cx="3719830" cy="3719830"/>
          </a:xfrm>
          <a:prstGeom prst="rect">
            <a:avLst/>
          </a:prstGeom>
        </p:spPr>
      </p:pic>
      <p:sp>
        <p:nvSpPr>
          <p:cNvPr id="15" name="六边形 14"/>
          <p:cNvSpPr/>
          <p:nvPr/>
        </p:nvSpPr>
        <p:spPr>
          <a:xfrm>
            <a:off x="3634740" y="1465580"/>
            <a:ext cx="3848100" cy="3926840"/>
          </a:xfrm>
          <a:prstGeom prst="hexagon">
            <a:avLst/>
          </a:prstGeom>
          <a:gradFill>
            <a:gsLst>
              <a:gs pos="26000">
                <a:schemeClr val="accent1">
                  <a:lumMod val="41000"/>
                  <a:lumOff val="59000"/>
                  <a:alpha val="7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1337945" y="383540"/>
            <a:ext cx="10854055" cy="50990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defPPr>
              <a:defRPr lang="zh-CN"/>
            </a:defPPr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cap="none" spc="200" normalizeH="0" baseline="0" noProof="1" dirty="0"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800">
                <a:latin typeface="+mn-lt"/>
                <a:cs typeface="+mn-lt"/>
              </a:rPr>
              <a:t>Google trend of the past 12 months</a:t>
            </a:r>
            <a:endParaRPr lang="en-US" altLang="zh-CN" sz="1800" b="0">
              <a:solidFill>
                <a:srgbClr val="C00000"/>
              </a:solidFill>
              <a:latin typeface="+mn-lt"/>
              <a:cs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1275080"/>
            <a:ext cx="10478770" cy="454723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矩形 5"/>
          <p:cNvSpPr/>
          <p:nvPr/>
        </p:nvSpPr>
        <p:spPr>
          <a:xfrm>
            <a:off x="8154035" y="4685665"/>
            <a:ext cx="2460625" cy="1013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869315" y="1555115"/>
            <a:ext cx="9626600" cy="1674495"/>
          </a:xfrm>
        </p:spPr>
        <p:txBody>
          <a:bodyPr/>
          <a:lstStyle/>
          <a:p>
            <a:pPr marL="0" indent="0">
              <a:buNone/>
            </a:pPr>
            <a:r>
              <a:rPr lang="en-US" altLang="zh-CN">
                <a:solidFill>
                  <a:schemeClr val="tx1">
                    <a:lumMod val="75000"/>
                  </a:schemeClr>
                </a:solidFill>
              </a:rPr>
              <a:t>2.1 </a:t>
            </a:r>
            <a:r>
              <a:rPr lang="zh-CN" altLang="en-US">
                <a:solidFill>
                  <a:schemeClr val="tx1">
                    <a:lumMod val="75000"/>
                  </a:schemeClr>
                </a:solidFill>
              </a:rPr>
              <a:t> 抑制胶原合成</a:t>
            </a:r>
            <a:endParaRPr lang="zh-CN" altLang="en-US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>
                    <a:lumMod val="75000"/>
                  </a:schemeClr>
                </a:solidFill>
              </a:rPr>
              <a:t>2.2  激活过氧化物酶体增殖体活化受体活性</a:t>
            </a:r>
            <a:endParaRPr lang="en-US" altLang="zh-CN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2130" y="1175385"/>
            <a:ext cx="10713720" cy="4749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16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6255" y="1149350"/>
            <a:ext cx="10713720" cy="4749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16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6163310" y="1442720"/>
            <a:ext cx="433260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spc="300" dirty="0">
                <a:solidFill>
                  <a:schemeClr val="tx1">
                    <a:alpha val="70000"/>
                  </a:schemeClr>
                </a:solidFill>
                <a:latin typeface="HelveticaNeueLT Std" panose="020B0804020202020204" charset="0"/>
                <a:ea typeface="微软雅黑" panose="020B0503020204020204" charset="-122"/>
                <a:cs typeface="HelveticaNeueLT Std" panose="020B0804020202020204" charset="0"/>
              </a:rPr>
              <a:t>Turmeric</a:t>
            </a:r>
            <a:endParaRPr lang="en-US" altLang="zh-CN" sz="2400" b="1" spc="300" dirty="0">
              <a:solidFill>
                <a:schemeClr val="tx1">
                  <a:alpha val="70000"/>
                </a:schemeClr>
              </a:solidFill>
              <a:latin typeface="HelveticaNeueLT Std" panose="020B0804020202020204" charset="0"/>
              <a:ea typeface="微软雅黑" panose="020B0503020204020204" charset="-122"/>
              <a:cs typeface="HelveticaNeueLT Std" panose="020B080402020202020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122670" y="2329180"/>
            <a:ext cx="4768850" cy="26092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dirty="0">
                <a:solidFill>
                  <a:srgbClr val="434343">
                    <a:alpha val="7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Turmeric is commonly used for conditions involving pain and inflammation, such as osteoarthritis. It is also used for hay fever, depression, high cholesterol, a type of liver disease, and itching. As a natural raw material, there is greater potential for human health</a:t>
            </a:r>
            <a:r>
              <a:rPr lang="en-US" dirty="0">
                <a:solidFill>
                  <a:srgbClr val="434343">
                    <a:alpha val="7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434343">
                  <a:alpha val="70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337175" y="1442720"/>
            <a:ext cx="607060" cy="4163695"/>
          </a:xfrm>
          <a:prstGeom prst="rect">
            <a:avLst/>
          </a:prstGeom>
          <a:gradFill flip="none" rotWithShape="1">
            <a:gsLst>
              <a:gs pos="60000">
                <a:srgbClr val="5ADCB1">
                  <a:alpha val="60000"/>
                </a:srgbClr>
              </a:gs>
              <a:gs pos="10000">
                <a:srgbClr val="2991DC">
                  <a:alpha val="60000"/>
                </a:srgbClr>
              </a:gs>
              <a:gs pos="0">
                <a:srgbClr val="207ABE">
                  <a:alpha val="60000"/>
                </a:srgbClr>
              </a:gs>
              <a:gs pos="100000">
                <a:srgbClr val="6DFCAC">
                  <a:alpha val="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1242650_immunesystem_jpeg59831207ed8015408e8173228c781d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5" y="1442720"/>
            <a:ext cx="4420870" cy="2354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72579" y="970234"/>
            <a:ext cx="6246303" cy="1174403"/>
          </a:xfrm>
        </p:spPr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3" name="矩形: 圆角 4"/>
          <p:cNvSpPr/>
          <p:nvPr/>
        </p:nvSpPr>
        <p:spPr>
          <a:xfrm>
            <a:off x="4087495" y="2259330"/>
            <a:ext cx="3977005" cy="2229485"/>
          </a:xfrm>
          <a:prstGeom prst="roundRect">
            <a:avLst>
              <a:gd name="adj" fmla="val 50000"/>
            </a:avLst>
          </a:prstGeom>
          <a:noFill/>
          <a:ln>
            <a:solidFill>
              <a:srgbClr val="165878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814570" y="2471420"/>
            <a:ext cx="3737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AVANHERB BIOTECH CO.,LTD.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Tracy li,Vice Manager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E-mail: tracyli@avanherb.com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Tel:0086-29-85725646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Fax:0086-29-85725648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Mob:0086-18681879537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4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202544"/>
  <p:tag name="KSO_WM_TEMPLATE_THUMBS_INDEX" val="1、4、5、13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i*1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TEMPLATE_CATEGORY" val="custom"/>
  <p:tag name="KSO_WM_TEMPLATE_INDEX" val="20202544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i*2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TEMPLATE_CATEGORY" val="custom"/>
  <p:tag name="KSO_WM_TEMPLATE_INDEX" val="20202544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b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8"/>
  <p:tag name="KSO_WM_DIAGRAM_GROUP_CODE" val="l1-1"/>
  <p:tag name="KSO_WM_UNIT_TYPE" val="b"/>
  <p:tag name="KSO_WM_UNIT_INDEX" val="1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a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ISCONTENTSTITLE" val="1"/>
  <p:tag name="KSO_WM_UNIT_PRESET_TEXT" val="目录"/>
  <p:tag name="KSO_WM_UNIT_NOCLEAR" val="0"/>
  <p:tag name="KSO_WM_UNIT_VALUE" val="2"/>
  <p:tag name="KSO_WM_DIAGRAM_GROUP_CODE" val="l1-1"/>
  <p:tag name="KSO_WM_UNIT_TYPE" val="a"/>
  <p:tag name="KSO_WM_UNIT_INDEX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1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2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FILL_FORE_SCHEMECOLOR_INDEX" val="6"/>
  <p:tag name="KSO_WM_UNI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3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TEXT_FILL_FORE_SCHEMECOLOR_INDEX" val="7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a*1_3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5"/>
  <p:tag name="KSO_WM_DIAGRAM_GROUP_CODE" val="l1-1"/>
  <p:tag name="KSO_WM_UNIT_TYPE" val="l_h_a"/>
  <p:tag name="KSO_WM_UNIT_INDEX" val="1_3_1"/>
  <p:tag name="KSO_WM_UNIT_TEXT_FILL_FORE_SCHEMECOLOR_INDEX" val="7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3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FILL_FORE_SCHEMECOLOR_INDEX" val="7"/>
  <p:tag name="KSO_WM_UNI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4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TEXT_FILL_FORE_SCHEMECOLOR_INDEX" val="8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a*1_4_1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5"/>
  <p:tag name="KSO_WM_DIAGRAM_GROUP_CODE" val="l1-1"/>
  <p:tag name="KSO_WM_UNIT_TYPE" val="l_h_a"/>
  <p:tag name="KSO_WM_UNIT_INDEX" val="1_4_1"/>
  <p:tag name="KSO_WM_UNIT_TEXT_FILL_FORE_SCHEMECOLOR_INDEX" val="8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4*l_h_i*1_4_2"/>
  <p:tag name="KSO_WM_TEMPLATE_CATEGORY" val="custom"/>
  <p:tag name="KSO_WM_TEMPLATE_INDEX" val="20202544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FILL_FORE_SCHEMECOLOR_INDEX" val="8"/>
  <p:tag name="KSO_WM_UNIT_FILL_TYPE" val="1"/>
  <p:tag name="KSO_WM_UNIT_USESOURCEFORMAT_APPLY" val="1"/>
</p:tagLst>
</file>

<file path=ppt/tags/tag237.xml><?xml version="1.0" encoding="utf-8"?>
<p:tagLst xmlns:p="http://schemas.openxmlformats.org/presentationml/2006/main">
  <p:tag name="KSO_WM_SLIDE_ID" val="custom20202544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4"/>
  <p:tag name="KSO_WM_SLIDE_LAYOUT" val="a_b_l"/>
  <p:tag name="KSO_WM_SLIDE_LAYOUT_CNT" val="1_1_1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9.xml><?xml version="1.0" encoding="utf-8"?>
<p:tagLst xmlns:p="http://schemas.openxmlformats.org/presentationml/2006/main">
  <p:tag name="REFSHAPE" val="485555628"/>
  <p:tag name="KSO_WM_UNIT_PLACING_PICTURE_USER_VIEWPORT" val="{&quot;height&quot;:4515,&quot;width&quot;:9135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1_2"/>
  <p:tag name="KSO_WM_UNIT_ID" val="custom20187308_9*m_h_i*1_1_2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4.xml><?xml version="1.0" encoding="utf-8"?>
<p:tagLst xmlns:p="http://schemas.openxmlformats.org/presentationml/2006/main">
  <p:tag name="KSO_WM_UNIT_DIAGRAM_MODELTYPE" val="numdgm"/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1_1"/>
  <p:tag name="KSO_WM_UNIT_ID" val="custom20187308_9*m_h_a*1_1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1_1"/>
  <p:tag name="KSO_WM_UNIT_ID" val="custom20187308_9*m_h_i*1_1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2_2"/>
  <p:tag name="KSO_WM_UNIT_ID" val="custom20187308_9*m_h_i*1_2_2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47.xml><?xml version="1.0" encoding="utf-8"?>
<p:tagLst xmlns:p="http://schemas.openxmlformats.org/presentationml/2006/main">
  <p:tag name="KSO_WM_UNIT_DIAGRAM_MODELTYPE" val="numdgm"/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2_1"/>
  <p:tag name="KSO_WM_UNIT_ID" val="custom20187308_9*m_h_a*1_2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2_1"/>
  <p:tag name="KSO_WM_UNIT_ID" val="custom20187308_9*m_h_i*1_2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3_2"/>
  <p:tag name="KSO_WM_UNIT_ID" val="custom20187308_9*m_h_i*1_3_2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DIAGRAM_MODELTYPE" val="numdgm"/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3_1"/>
  <p:tag name="KSO_WM_UNIT_ID" val="custom20187308_9*m_h_a*1_3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3_1"/>
  <p:tag name="KSO_WM_UNIT_ID" val="custom20187308_9*m_h_i*1_3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4_2"/>
  <p:tag name="KSO_WM_UNIT_ID" val="custom20187308_9*m_h_i*1_4_2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253.xml><?xml version="1.0" encoding="utf-8"?>
<p:tagLst xmlns:p="http://schemas.openxmlformats.org/presentationml/2006/main">
  <p:tag name="KSO_WM_UNIT_DIAGRAM_MODELTYPE" val="numdgm"/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a"/>
  <p:tag name="KSO_WM_UNIT_INDEX" val="1_4_1"/>
  <p:tag name="KSO_WM_UNIT_ID" val="custom20187308_9*m_h_a*1_4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m_h_i"/>
  <p:tag name="KSO_WM_UNIT_INDEX" val="1_4_1"/>
  <p:tag name="KSO_WM_UNIT_ID" val="custom20187308_9*m_h_i*1_4_1"/>
  <p:tag name="KSO_WM_TEMPLATE_CATEGORY" val="custom"/>
  <p:tag name="KSO_WM_TEMPLATE_INDEX" val="20187308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3"/>
  <p:tag name="KSO_WM_UNIT_TYPE" val="a"/>
  <p:tag name="KSO_WM_UNIT_INDEX" val="1"/>
  <p:tag name="KSO_WM_UNIT_ID" val="custom20187308_9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SLIDE_ID" val="custom20187308_9"/>
  <p:tag name="KSO_WM_TEMPLATE_SUBCATEGORY" val="19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9"/>
  <p:tag name="KSO_WM_SLIDE_SIZE" val="848.59*218.003"/>
  <p:tag name="KSO_WM_SLIDE_POSITION" val="56.1569*152.553"/>
  <p:tag name="KSO_WM_DIAGRAM_GROUP_CODE" val="m1-3"/>
  <p:tag name="KSO_WM_SLIDE_DIAGTYPE" val="m"/>
  <p:tag name="KSO_WM_TAG_VERSION" val="1.0"/>
  <p:tag name="KSO_WM_BEAUTIFY_FLAG" val="#wm#"/>
  <p:tag name="KSO_WM_TEMPLATE_CATEGORY" val="custom"/>
  <p:tag name="KSO_WM_TEMPLATE_INDEX" val="20187308"/>
  <p:tag name="KSO_WM_SLIDE_LAYOUT" val="a_m"/>
  <p:tag name="KSO_WM_SLIDE_LAYOUT_CNT" val="1_1"/>
</p:tagLst>
</file>

<file path=ppt/tags/tag257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a"/>
  <p:tag name="KSO_WM_UNIT_INDEX" val="1"/>
  <p:tag name="KSO_WM_UNIT_ID" val="custom20187308_10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ID" val="custom20187308_10"/>
  <p:tag name="KSO_WM_TEMPLATE_SUBCATEGORY" val="19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10"/>
  <p:tag name="KSO_WM_SLIDE_SIZE" val="838.078*326.827"/>
  <p:tag name="KSO_WM_SLIDE_POSITION" val="55.8536*132.141"/>
  <p:tag name="KSO_WM_DIAGRAM_GROUP_CODE" val="m1-4"/>
  <p:tag name="KSO_WM_SLIDE_DIAGTYPE" val="m"/>
  <p:tag name="KSO_WM_TAG_VERSION" val="1.0"/>
  <p:tag name="KSO_WM_BEAUTIFY_FLAG" val="#wm#"/>
  <p:tag name="KSO_WM_TEMPLATE_CATEGORY" val="custom"/>
  <p:tag name="KSO_WM_TEMPLATE_INDEX" val="20187308"/>
  <p:tag name="KSO_WM_SLIDE_LAYOUT" val="a_m"/>
  <p:tag name="KSO_WM_SLIDE_LAYOUT_CNT" val="1_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44_7*f*1"/>
  <p:tag name="KSO_WM_TEMPLATE_CATEGORY" val="custom"/>
  <p:tag name="KSO_WM_TEMPLATE_INDEX" val="2020254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；但请您尽可能提炼思想的精髓，否则容易造成观者的阅读压力，适得其反。&#10;正如我们都希望改变世界，希望给别人带去光明，但更多时候我们只需要播下一颗种子，自然有微风吹拂，雨露滋养。恰如其分的表达观点，往往事半功倍。为了能让您有更直观的字数感受，并进一步方便使用，我们为您标注了最适合的位置。您输入的文字到这里时，就是最佳视觉效果，请您务必注意。"/>
  <p:tag name="KSO_WM_UNIT_NOCLEAR" val="0"/>
  <p:tag name="KSO_WM_UNIT_VALUE" val="460"/>
  <p:tag name="KSO_WM_UNIT_TYPE" val="f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ID" val="custom20202544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4"/>
  <p:tag name="KSO_WM_SLIDE_LAYOUT" val="a_f"/>
  <p:tag name="KSO_WM_SLIDE_LAYOUT_CNT" val="1_1"/>
  <p:tag name="KSO_WM_SLIDE_TYPE" val="text"/>
  <p:tag name="KSO_WM_SLIDE_SUBTYPE" val="pureTxt"/>
  <p:tag name="KSO_WM_SLIDE_SIZE" val="758*343"/>
  <p:tag name="KSO_WM_SLIDE_POSITION" val="100*98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4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4">
    <a:dk1>
      <a:srgbClr val="000000"/>
    </a:dk1>
    <a:lt1>
      <a:srgbClr val="FFFFFF"/>
    </a:lt1>
    <a:dk2>
      <a:srgbClr val="F2F2F2"/>
    </a:dk2>
    <a:lt2>
      <a:srgbClr val="FFFFFF"/>
    </a:lt2>
    <a:accent1>
      <a:srgbClr val="6EACF7"/>
    </a:accent1>
    <a:accent2>
      <a:srgbClr val="8CA2E6"/>
    </a:accent2>
    <a:accent3>
      <a:srgbClr val="A595D7"/>
    </a:accent3>
    <a:accent4>
      <a:srgbClr val="BC86C8"/>
    </a:accent4>
    <a:accent5>
      <a:srgbClr val="D676B9"/>
    </a:accent5>
    <a:accent6>
      <a:srgbClr val="F166AC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WPS 演示</Application>
  <PresentationFormat>自定义</PresentationFormat>
  <Paragraphs>88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Calibri Light</vt:lpstr>
      <vt:lpstr>Calibri</vt:lpstr>
      <vt:lpstr>Impact</vt:lpstr>
      <vt:lpstr>HelveticaNeueLT Std</vt:lpstr>
      <vt:lpstr>思源黑体 Normal</vt:lpstr>
      <vt:lpstr>Arial Unicode MS</vt:lpstr>
      <vt:lpstr>Mongolian Baiti</vt:lpstr>
      <vt:lpstr>Office 主题​​</vt:lpstr>
      <vt:lpstr>2_Office 主题​​</vt:lpstr>
      <vt:lpstr>PowerPoint 演示文稿</vt:lpstr>
      <vt:lpstr>           The plant source of curcumin </vt:lpstr>
      <vt:lpstr>Analysis of turmeric  from different origin </vt:lpstr>
      <vt:lpstr>PowerPoint 演示文稿</vt:lpstr>
      <vt:lpstr>4.2 HPLC chromatography of turmeric 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李建萍</cp:lastModifiedBy>
  <cp:revision>103</cp:revision>
  <dcterms:created xsi:type="dcterms:W3CDTF">2019-06-19T02:08:00Z</dcterms:created>
  <dcterms:modified xsi:type="dcterms:W3CDTF">2020-06-10T12:18:33Z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